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1"/>
  </p:notesMasterIdLst>
  <p:sldIdLst>
    <p:sldId id="564" r:id="rId2"/>
    <p:sldId id="565" r:id="rId3"/>
    <p:sldId id="566" r:id="rId4"/>
    <p:sldId id="567" r:id="rId5"/>
    <p:sldId id="569" r:id="rId6"/>
    <p:sldId id="570" r:id="rId7"/>
    <p:sldId id="572" r:id="rId8"/>
    <p:sldId id="571" r:id="rId9"/>
    <p:sldId id="360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mbria Math" panose="02040503050406030204" pitchFamily="18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Heavy" panose="020F0502020204030203" pitchFamily="34" charset="0"/>
      <p:bold r:id="rId23"/>
      <p:italic r:id="rId24"/>
      <p:boldItalic r:id="rId25"/>
    </p:embeddedFont>
    <p:embeddedFont>
      <p:font typeface="Lato Light" panose="020F0502020204030203" pitchFamily="34" charset="0"/>
      <p:regular r:id="rId26"/>
      <p:bold r:id="rId27"/>
      <p:italic r:id="rId28"/>
      <p:boldItalic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0D0"/>
    <a:srgbClr val="AF1789"/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381" autoAdjust="0"/>
  </p:normalViewPr>
  <p:slideViewPr>
    <p:cSldViewPr snapToGrid="0">
      <p:cViewPr varScale="1">
        <p:scale>
          <a:sx n="129" d="100"/>
          <a:sy n="129" d="100"/>
        </p:scale>
        <p:origin x="150" y="4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7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29.09.2019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29.09.2019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6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29.09.2019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63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716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15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4096322" cy="555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dirty="0">
                <a:latin typeface="Lato"/>
              </a:rPr>
              <a:t>Die Optimizer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Optimizer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1842362" y="2614006"/>
            <a:ext cx="440012" cy="440012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2901376" y="139439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2901376" y="225198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2901375" y="310711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2901374" y="396225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2282374" y="1614404"/>
            <a:ext cx="619002" cy="121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2282374" y="2471986"/>
            <a:ext cx="619002" cy="36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2282374" y="2834012"/>
            <a:ext cx="619001" cy="49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2282374" y="2834012"/>
            <a:ext cx="619000" cy="134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51F31CFE-DCDD-4908-964E-8F7615E8CA9A}"/>
              </a:ext>
            </a:extLst>
          </p:cNvPr>
          <p:cNvSpPr/>
          <p:nvPr/>
        </p:nvSpPr>
        <p:spPr>
          <a:xfrm>
            <a:off x="4478811" y="139439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729DE8F-EF7F-433E-AC0B-0E9E3041F227}"/>
              </a:ext>
            </a:extLst>
          </p:cNvPr>
          <p:cNvSpPr/>
          <p:nvPr/>
        </p:nvSpPr>
        <p:spPr>
          <a:xfrm>
            <a:off x="4478811" y="225198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BE993267-27CE-4FEB-9044-A78069FC73AD}"/>
              </a:ext>
            </a:extLst>
          </p:cNvPr>
          <p:cNvSpPr/>
          <p:nvPr/>
        </p:nvSpPr>
        <p:spPr>
          <a:xfrm>
            <a:off x="4478810" y="310711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7E4313E6-3E79-47FE-A78C-34A113695DDB}"/>
              </a:ext>
            </a:extLst>
          </p:cNvPr>
          <p:cNvSpPr/>
          <p:nvPr/>
        </p:nvSpPr>
        <p:spPr>
          <a:xfrm>
            <a:off x="4478809" y="396225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C49A1AFB-130D-4085-A34A-74F869E4D699}"/>
              </a:ext>
            </a:extLst>
          </p:cNvPr>
          <p:cNvSpPr/>
          <p:nvPr/>
        </p:nvSpPr>
        <p:spPr>
          <a:xfrm>
            <a:off x="5843601" y="1394398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78D5BDC-1D5F-4F71-BA6F-746CE2E80C50}"/>
              </a:ext>
            </a:extLst>
          </p:cNvPr>
          <p:cNvSpPr/>
          <p:nvPr/>
        </p:nvSpPr>
        <p:spPr>
          <a:xfrm>
            <a:off x="5843601" y="2251980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2D317F3-4550-4938-8567-EE57A7EEE14C}"/>
              </a:ext>
            </a:extLst>
          </p:cNvPr>
          <p:cNvSpPr/>
          <p:nvPr/>
        </p:nvSpPr>
        <p:spPr>
          <a:xfrm>
            <a:off x="5843600" y="3107117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5E7F12F-5433-4BF8-9CEE-5647CFEA9BD9}"/>
              </a:ext>
            </a:extLst>
          </p:cNvPr>
          <p:cNvSpPr/>
          <p:nvPr/>
        </p:nvSpPr>
        <p:spPr>
          <a:xfrm>
            <a:off x="5843599" y="3962254"/>
            <a:ext cx="440012" cy="44001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00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1D247C1-8362-4AC7-BB32-220CA10D8A73}"/>
              </a:ext>
            </a:extLst>
          </p:cNvPr>
          <p:cNvCxnSpPr>
            <a:stCxn id="39" idx="6"/>
            <a:endCxn id="75" idx="2"/>
          </p:cNvCxnSpPr>
          <p:nvPr/>
        </p:nvCxnSpPr>
        <p:spPr>
          <a:xfrm>
            <a:off x="3341388" y="1614404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583AF2C-7288-4FA2-93D7-39BBCE78B04C}"/>
              </a:ext>
            </a:extLst>
          </p:cNvPr>
          <p:cNvCxnSpPr>
            <a:stCxn id="39" idx="6"/>
            <a:endCxn id="76" idx="2"/>
          </p:cNvCxnSpPr>
          <p:nvPr/>
        </p:nvCxnSpPr>
        <p:spPr>
          <a:xfrm>
            <a:off x="3341388" y="1614404"/>
            <a:ext cx="1137423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9C679B3-9A30-459C-8FFD-644BBCE5D246}"/>
              </a:ext>
            </a:extLst>
          </p:cNvPr>
          <p:cNvCxnSpPr>
            <a:stCxn id="39" idx="6"/>
            <a:endCxn id="77" idx="2"/>
          </p:cNvCxnSpPr>
          <p:nvPr/>
        </p:nvCxnSpPr>
        <p:spPr>
          <a:xfrm>
            <a:off x="3341388" y="1614404"/>
            <a:ext cx="1137422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1EA1F88-D335-4880-AE4C-775D07A3778E}"/>
              </a:ext>
            </a:extLst>
          </p:cNvPr>
          <p:cNvCxnSpPr>
            <a:stCxn id="39" idx="6"/>
            <a:endCxn id="78" idx="2"/>
          </p:cNvCxnSpPr>
          <p:nvPr/>
        </p:nvCxnSpPr>
        <p:spPr>
          <a:xfrm>
            <a:off x="3341388" y="1614404"/>
            <a:ext cx="1137421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2B155E9-4D70-4FF0-8FE8-338D9CC2377D}"/>
              </a:ext>
            </a:extLst>
          </p:cNvPr>
          <p:cNvCxnSpPr>
            <a:stCxn id="40" idx="6"/>
            <a:endCxn id="75" idx="2"/>
          </p:cNvCxnSpPr>
          <p:nvPr/>
        </p:nvCxnSpPr>
        <p:spPr>
          <a:xfrm flipV="1">
            <a:off x="3341388" y="1614404"/>
            <a:ext cx="1137423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3320DA1-19D6-4642-9759-B5B3B3FE6C0F}"/>
              </a:ext>
            </a:extLst>
          </p:cNvPr>
          <p:cNvCxnSpPr>
            <a:stCxn id="40" idx="6"/>
            <a:endCxn id="76" idx="2"/>
          </p:cNvCxnSpPr>
          <p:nvPr/>
        </p:nvCxnSpPr>
        <p:spPr>
          <a:xfrm>
            <a:off x="3341388" y="2471986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A8C260A1-F42B-404D-910C-0FF2764326DB}"/>
              </a:ext>
            </a:extLst>
          </p:cNvPr>
          <p:cNvCxnSpPr>
            <a:stCxn id="40" idx="6"/>
            <a:endCxn id="77" idx="2"/>
          </p:cNvCxnSpPr>
          <p:nvPr/>
        </p:nvCxnSpPr>
        <p:spPr>
          <a:xfrm>
            <a:off x="3341388" y="2471986"/>
            <a:ext cx="1137422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8EBA53AF-D152-4840-B5CC-1C9786B59CF5}"/>
              </a:ext>
            </a:extLst>
          </p:cNvPr>
          <p:cNvCxnSpPr>
            <a:stCxn id="40" idx="6"/>
            <a:endCxn id="78" idx="2"/>
          </p:cNvCxnSpPr>
          <p:nvPr/>
        </p:nvCxnSpPr>
        <p:spPr>
          <a:xfrm>
            <a:off x="3341388" y="2471986"/>
            <a:ext cx="1137421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9350BA4-5E03-419D-8EA0-21DF04CD03D1}"/>
              </a:ext>
            </a:extLst>
          </p:cNvPr>
          <p:cNvCxnSpPr>
            <a:stCxn id="41" idx="6"/>
            <a:endCxn id="75" idx="2"/>
          </p:cNvCxnSpPr>
          <p:nvPr/>
        </p:nvCxnSpPr>
        <p:spPr>
          <a:xfrm flipV="1">
            <a:off x="3341387" y="1614404"/>
            <a:ext cx="1137424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FB18C49-0A2C-40FC-B748-451CA29A68D8}"/>
              </a:ext>
            </a:extLst>
          </p:cNvPr>
          <p:cNvCxnSpPr>
            <a:stCxn id="41" idx="6"/>
            <a:endCxn id="76" idx="2"/>
          </p:cNvCxnSpPr>
          <p:nvPr/>
        </p:nvCxnSpPr>
        <p:spPr>
          <a:xfrm flipV="1">
            <a:off x="3341387" y="2471986"/>
            <a:ext cx="1137424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C952059E-5344-4529-9C72-58306722D43C}"/>
              </a:ext>
            </a:extLst>
          </p:cNvPr>
          <p:cNvCxnSpPr>
            <a:stCxn id="41" idx="6"/>
            <a:endCxn id="77" idx="2"/>
          </p:cNvCxnSpPr>
          <p:nvPr/>
        </p:nvCxnSpPr>
        <p:spPr>
          <a:xfrm>
            <a:off x="3341387" y="3327123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B6FE1C3-37A5-4BE9-802E-AB423D0FC0D7}"/>
              </a:ext>
            </a:extLst>
          </p:cNvPr>
          <p:cNvCxnSpPr>
            <a:stCxn id="41" idx="6"/>
            <a:endCxn id="78" idx="2"/>
          </p:cNvCxnSpPr>
          <p:nvPr/>
        </p:nvCxnSpPr>
        <p:spPr>
          <a:xfrm>
            <a:off x="3341387" y="3327123"/>
            <a:ext cx="1137422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98C7F66-C239-4F88-A80E-040F3736328B}"/>
              </a:ext>
            </a:extLst>
          </p:cNvPr>
          <p:cNvCxnSpPr>
            <a:stCxn id="42" idx="6"/>
            <a:endCxn id="75" idx="2"/>
          </p:cNvCxnSpPr>
          <p:nvPr/>
        </p:nvCxnSpPr>
        <p:spPr>
          <a:xfrm flipV="1">
            <a:off x="3341386" y="1614404"/>
            <a:ext cx="1137425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0B52ADDC-883B-4F01-A610-097E2C664166}"/>
              </a:ext>
            </a:extLst>
          </p:cNvPr>
          <p:cNvCxnSpPr>
            <a:stCxn id="42" idx="6"/>
            <a:endCxn id="76" idx="2"/>
          </p:cNvCxnSpPr>
          <p:nvPr/>
        </p:nvCxnSpPr>
        <p:spPr>
          <a:xfrm flipV="1">
            <a:off x="3341386" y="2471986"/>
            <a:ext cx="1137425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69C0BCD6-A9E7-42E6-8E93-A33AE53F5087}"/>
              </a:ext>
            </a:extLst>
          </p:cNvPr>
          <p:cNvCxnSpPr>
            <a:stCxn id="42" idx="6"/>
            <a:endCxn id="77" idx="2"/>
          </p:cNvCxnSpPr>
          <p:nvPr/>
        </p:nvCxnSpPr>
        <p:spPr>
          <a:xfrm flipV="1">
            <a:off x="3341386" y="3327123"/>
            <a:ext cx="1137424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C46DC93-1E74-4274-9DA7-BB09AF19EF78}"/>
              </a:ext>
            </a:extLst>
          </p:cNvPr>
          <p:cNvCxnSpPr>
            <a:stCxn id="42" idx="6"/>
            <a:endCxn id="78" idx="2"/>
          </p:cNvCxnSpPr>
          <p:nvPr/>
        </p:nvCxnSpPr>
        <p:spPr>
          <a:xfrm>
            <a:off x="3341386" y="4182260"/>
            <a:ext cx="113742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3D5ADA7C-0413-4FA1-8BF1-CB056945BE1A}"/>
              </a:ext>
            </a:extLst>
          </p:cNvPr>
          <p:cNvCxnSpPr>
            <a:stCxn id="75" idx="6"/>
            <a:endCxn id="79" idx="2"/>
          </p:cNvCxnSpPr>
          <p:nvPr/>
        </p:nvCxnSpPr>
        <p:spPr>
          <a:xfrm>
            <a:off x="4918823" y="1614404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82788E0-BA75-4DA5-9E4F-B46B8530E938}"/>
              </a:ext>
            </a:extLst>
          </p:cNvPr>
          <p:cNvCxnSpPr>
            <a:stCxn id="75" idx="6"/>
            <a:endCxn id="80" idx="2"/>
          </p:cNvCxnSpPr>
          <p:nvPr/>
        </p:nvCxnSpPr>
        <p:spPr>
          <a:xfrm>
            <a:off x="4918823" y="1614404"/>
            <a:ext cx="924778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A5DBB04F-4597-49C2-9DC7-F1BFF1A289B1}"/>
              </a:ext>
            </a:extLst>
          </p:cNvPr>
          <p:cNvCxnSpPr>
            <a:stCxn id="75" idx="6"/>
            <a:endCxn id="81" idx="2"/>
          </p:cNvCxnSpPr>
          <p:nvPr/>
        </p:nvCxnSpPr>
        <p:spPr>
          <a:xfrm>
            <a:off x="4918823" y="1614404"/>
            <a:ext cx="924777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68A74511-753D-4027-B736-710CC36B0438}"/>
              </a:ext>
            </a:extLst>
          </p:cNvPr>
          <p:cNvCxnSpPr>
            <a:stCxn id="75" idx="6"/>
            <a:endCxn id="82" idx="2"/>
          </p:cNvCxnSpPr>
          <p:nvPr/>
        </p:nvCxnSpPr>
        <p:spPr>
          <a:xfrm>
            <a:off x="4918823" y="1614404"/>
            <a:ext cx="924776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5B21A878-8583-4323-B4BA-A1AD071A6608}"/>
              </a:ext>
            </a:extLst>
          </p:cNvPr>
          <p:cNvCxnSpPr>
            <a:stCxn id="76" idx="6"/>
            <a:endCxn id="79" idx="2"/>
          </p:cNvCxnSpPr>
          <p:nvPr/>
        </p:nvCxnSpPr>
        <p:spPr>
          <a:xfrm flipV="1">
            <a:off x="4918823" y="1614404"/>
            <a:ext cx="924778" cy="85758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D58734A-B3DF-4FB0-BA0B-060ED6CFD75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4918823" y="2471986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4E7665A2-0050-4A05-9A8F-0267449ACA6A}"/>
              </a:ext>
            </a:extLst>
          </p:cNvPr>
          <p:cNvCxnSpPr>
            <a:stCxn id="76" idx="6"/>
            <a:endCxn id="81" idx="2"/>
          </p:cNvCxnSpPr>
          <p:nvPr/>
        </p:nvCxnSpPr>
        <p:spPr>
          <a:xfrm>
            <a:off x="4918823" y="2471986"/>
            <a:ext cx="924777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11388DD1-7BC9-4B82-B7BC-702FC9850A9F}"/>
              </a:ext>
            </a:extLst>
          </p:cNvPr>
          <p:cNvCxnSpPr>
            <a:stCxn id="76" idx="6"/>
            <a:endCxn id="82" idx="2"/>
          </p:cNvCxnSpPr>
          <p:nvPr/>
        </p:nvCxnSpPr>
        <p:spPr>
          <a:xfrm>
            <a:off x="4918823" y="2471986"/>
            <a:ext cx="924776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2EB88A6-970E-459A-A3A5-DE105DCDFE38}"/>
              </a:ext>
            </a:extLst>
          </p:cNvPr>
          <p:cNvCxnSpPr>
            <a:stCxn id="77" idx="6"/>
            <a:endCxn id="79" idx="2"/>
          </p:cNvCxnSpPr>
          <p:nvPr/>
        </p:nvCxnSpPr>
        <p:spPr>
          <a:xfrm flipV="1">
            <a:off x="4918822" y="1614404"/>
            <a:ext cx="924779" cy="17127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C21CAECF-0864-4B36-9385-EEDA878281E8}"/>
              </a:ext>
            </a:extLst>
          </p:cNvPr>
          <p:cNvCxnSpPr>
            <a:stCxn id="77" idx="6"/>
            <a:endCxn id="80" idx="2"/>
          </p:cNvCxnSpPr>
          <p:nvPr/>
        </p:nvCxnSpPr>
        <p:spPr>
          <a:xfrm flipV="1">
            <a:off x="4918822" y="2471986"/>
            <a:ext cx="924779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85B30734-4109-4FE3-AF5E-B96BC4C6816B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4918822" y="3327123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Gerade Verbindung mit Pfeil 1024">
            <a:extLst>
              <a:ext uri="{FF2B5EF4-FFF2-40B4-BE49-F238E27FC236}">
                <a16:creationId xmlns:a16="http://schemas.microsoft.com/office/drawing/2014/main" id="{A12FE4BD-7265-4D1F-B721-3E693B33C939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>
            <a:off x="4918822" y="3327123"/>
            <a:ext cx="924777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Gerade Verbindung mit Pfeil 1030">
            <a:extLst>
              <a:ext uri="{FF2B5EF4-FFF2-40B4-BE49-F238E27FC236}">
                <a16:creationId xmlns:a16="http://schemas.microsoft.com/office/drawing/2014/main" id="{A99561B4-D6F6-494E-B671-21F8690C6F1E}"/>
              </a:ext>
            </a:extLst>
          </p:cNvPr>
          <p:cNvCxnSpPr>
            <a:stCxn id="78" idx="6"/>
            <a:endCxn id="79" idx="2"/>
          </p:cNvCxnSpPr>
          <p:nvPr/>
        </p:nvCxnSpPr>
        <p:spPr>
          <a:xfrm flipV="1">
            <a:off x="4918821" y="1614404"/>
            <a:ext cx="924780" cy="25678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Gerade Verbindung mit Pfeil 1034">
            <a:extLst>
              <a:ext uri="{FF2B5EF4-FFF2-40B4-BE49-F238E27FC236}">
                <a16:creationId xmlns:a16="http://schemas.microsoft.com/office/drawing/2014/main" id="{35FE439D-8743-4284-934F-0E226F8E8F36}"/>
              </a:ext>
            </a:extLst>
          </p:cNvPr>
          <p:cNvCxnSpPr>
            <a:stCxn id="78" idx="6"/>
            <a:endCxn id="80" idx="2"/>
          </p:cNvCxnSpPr>
          <p:nvPr/>
        </p:nvCxnSpPr>
        <p:spPr>
          <a:xfrm flipV="1">
            <a:off x="4918821" y="2471986"/>
            <a:ext cx="924780" cy="171027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Gerade Verbindung mit Pfeil 1036">
            <a:extLst>
              <a:ext uri="{FF2B5EF4-FFF2-40B4-BE49-F238E27FC236}">
                <a16:creationId xmlns:a16="http://schemas.microsoft.com/office/drawing/2014/main" id="{ADF603A8-2EC0-4DC2-B51F-85AE4DFA9646}"/>
              </a:ext>
            </a:extLst>
          </p:cNvPr>
          <p:cNvCxnSpPr>
            <a:stCxn id="78" idx="6"/>
            <a:endCxn id="81" idx="2"/>
          </p:cNvCxnSpPr>
          <p:nvPr/>
        </p:nvCxnSpPr>
        <p:spPr>
          <a:xfrm flipV="1">
            <a:off x="4918821" y="3327123"/>
            <a:ext cx="924779" cy="85513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9" name="Gerade Verbindung mit Pfeil 1038">
            <a:extLst>
              <a:ext uri="{FF2B5EF4-FFF2-40B4-BE49-F238E27FC236}">
                <a16:creationId xmlns:a16="http://schemas.microsoft.com/office/drawing/2014/main" id="{4D17C673-3259-48CA-B791-822E28514DBE}"/>
              </a:ext>
            </a:extLst>
          </p:cNvPr>
          <p:cNvCxnSpPr>
            <a:stCxn id="78" idx="6"/>
            <a:endCxn id="82" idx="2"/>
          </p:cNvCxnSpPr>
          <p:nvPr/>
        </p:nvCxnSpPr>
        <p:spPr>
          <a:xfrm>
            <a:off x="4918821" y="4182260"/>
            <a:ext cx="92477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Ellipse 147">
            <a:extLst>
              <a:ext uri="{FF2B5EF4-FFF2-40B4-BE49-F238E27FC236}">
                <a16:creationId xmlns:a16="http://schemas.microsoft.com/office/drawing/2014/main" id="{14D528C1-B246-476E-9F68-8E534BC32455}"/>
              </a:ext>
            </a:extLst>
          </p:cNvPr>
          <p:cNvSpPr/>
          <p:nvPr/>
        </p:nvSpPr>
        <p:spPr>
          <a:xfrm>
            <a:off x="6823340" y="2614006"/>
            <a:ext cx="440012" cy="440012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3C3F9445-2EE1-4C98-985C-4275FA7A4CB9}"/>
              </a:ext>
            </a:extLst>
          </p:cNvPr>
          <p:cNvCxnSpPr>
            <a:stCxn id="79" idx="6"/>
            <a:endCxn id="148" idx="2"/>
          </p:cNvCxnSpPr>
          <p:nvPr/>
        </p:nvCxnSpPr>
        <p:spPr>
          <a:xfrm>
            <a:off x="6283613" y="1614404"/>
            <a:ext cx="539727" cy="121960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7" name="Gerade Verbindung mit Pfeil 1046">
            <a:extLst>
              <a:ext uri="{FF2B5EF4-FFF2-40B4-BE49-F238E27FC236}">
                <a16:creationId xmlns:a16="http://schemas.microsoft.com/office/drawing/2014/main" id="{103F82E6-2F9C-4579-B092-E8C1C300D9DD}"/>
              </a:ext>
            </a:extLst>
          </p:cNvPr>
          <p:cNvCxnSpPr>
            <a:stCxn id="80" idx="6"/>
            <a:endCxn id="148" idx="2"/>
          </p:cNvCxnSpPr>
          <p:nvPr/>
        </p:nvCxnSpPr>
        <p:spPr>
          <a:xfrm>
            <a:off x="6283613" y="2471986"/>
            <a:ext cx="539727" cy="36202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Gerade Verbindung mit Pfeil 1048">
            <a:extLst>
              <a:ext uri="{FF2B5EF4-FFF2-40B4-BE49-F238E27FC236}">
                <a16:creationId xmlns:a16="http://schemas.microsoft.com/office/drawing/2014/main" id="{325145DF-191E-4CDA-8578-435578F622C0}"/>
              </a:ext>
            </a:extLst>
          </p:cNvPr>
          <p:cNvCxnSpPr>
            <a:stCxn id="81" idx="6"/>
            <a:endCxn id="148" idx="2"/>
          </p:cNvCxnSpPr>
          <p:nvPr/>
        </p:nvCxnSpPr>
        <p:spPr>
          <a:xfrm flipV="1">
            <a:off x="6283612" y="2834012"/>
            <a:ext cx="539728" cy="49311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Gerade Verbindung mit Pfeil 1050">
            <a:extLst>
              <a:ext uri="{FF2B5EF4-FFF2-40B4-BE49-F238E27FC236}">
                <a16:creationId xmlns:a16="http://schemas.microsoft.com/office/drawing/2014/main" id="{3F5BC824-F2DB-458C-ACB2-39BADA171B14}"/>
              </a:ext>
            </a:extLst>
          </p:cNvPr>
          <p:cNvCxnSpPr>
            <a:stCxn id="82" idx="6"/>
            <a:endCxn id="148" idx="2"/>
          </p:cNvCxnSpPr>
          <p:nvPr/>
        </p:nvCxnSpPr>
        <p:spPr>
          <a:xfrm flipV="1">
            <a:off x="6283611" y="2834012"/>
            <a:ext cx="539729" cy="134824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57E0BC57-0FDE-48CE-8BC8-307BD6E94D1B}"/>
                  </a:ext>
                </a:extLst>
              </p:cNvPr>
              <p:cNvSpPr txBox="1"/>
              <p:nvPr/>
            </p:nvSpPr>
            <p:spPr>
              <a:xfrm>
                <a:off x="2303586" y="1170866"/>
                <a:ext cx="506782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57E0BC57-0FDE-48CE-8BC8-307BD6E94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586" y="1170866"/>
                <a:ext cx="506782" cy="176330"/>
              </a:xfrm>
              <a:prstGeom prst="rect">
                <a:avLst/>
              </a:prstGeom>
              <a:blipFill>
                <a:blip r:embed="rId3"/>
                <a:stretch>
                  <a:fillRect l="-7229" t="-3448" r="-15663" b="-103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3" name="Eckige Klammer links 1052">
            <a:extLst>
              <a:ext uri="{FF2B5EF4-FFF2-40B4-BE49-F238E27FC236}">
                <a16:creationId xmlns:a16="http://schemas.microsoft.com/office/drawing/2014/main" id="{5F45F479-1E21-4BDC-B3D2-F48AB028FAC7}"/>
              </a:ext>
            </a:extLst>
          </p:cNvPr>
          <p:cNvSpPr/>
          <p:nvPr/>
        </p:nvSpPr>
        <p:spPr>
          <a:xfrm rot="5400000">
            <a:off x="2490988" y="1117836"/>
            <a:ext cx="78324" cy="6409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E1087A5-C4CE-44CC-8F50-22B688DA212D}"/>
                  </a:ext>
                </a:extLst>
              </p:cNvPr>
              <p:cNvSpPr txBox="1"/>
              <p:nvPr/>
            </p:nvSpPr>
            <p:spPr>
              <a:xfrm>
                <a:off x="3449308" y="1200226"/>
                <a:ext cx="899998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E1087A5-C4CE-44CC-8F50-22B688DA2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08" y="1200226"/>
                <a:ext cx="899998" cy="176330"/>
              </a:xfrm>
              <a:prstGeom prst="rect">
                <a:avLst/>
              </a:prstGeom>
              <a:blipFill>
                <a:blip r:embed="rId4"/>
                <a:stretch>
                  <a:fillRect t="-6897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Eckige Klammer links 159">
            <a:extLst>
              <a:ext uri="{FF2B5EF4-FFF2-40B4-BE49-F238E27FC236}">
                <a16:creationId xmlns:a16="http://schemas.microsoft.com/office/drawing/2014/main" id="{26BBC43E-7249-4669-B01A-34D7F487EDEA}"/>
              </a:ext>
            </a:extLst>
          </p:cNvPr>
          <p:cNvSpPr/>
          <p:nvPr/>
        </p:nvSpPr>
        <p:spPr>
          <a:xfrm rot="5400000">
            <a:off x="3870000" y="869162"/>
            <a:ext cx="78326" cy="113834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96BA83A5-E579-4E96-BFCB-EAB2E1CDBF1C}"/>
                  </a:ext>
                </a:extLst>
              </p:cNvPr>
              <p:cNvSpPr txBox="1"/>
              <p:nvPr/>
            </p:nvSpPr>
            <p:spPr>
              <a:xfrm>
                <a:off x="4930750" y="1182329"/>
                <a:ext cx="899998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96BA83A5-E579-4E96-BFCB-EAB2E1CD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50" y="1182329"/>
                <a:ext cx="899998" cy="176330"/>
              </a:xfrm>
              <a:prstGeom prst="rect">
                <a:avLst/>
              </a:prstGeom>
              <a:blipFill>
                <a:blip r:embed="rId5"/>
                <a:stretch>
                  <a:fillRect t="-6897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ckige Klammer links 161">
            <a:extLst>
              <a:ext uri="{FF2B5EF4-FFF2-40B4-BE49-F238E27FC236}">
                <a16:creationId xmlns:a16="http://schemas.microsoft.com/office/drawing/2014/main" id="{7A40ACF4-EB14-4580-AFBB-5A71D9518382}"/>
              </a:ext>
            </a:extLst>
          </p:cNvPr>
          <p:cNvSpPr/>
          <p:nvPr/>
        </p:nvSpPr>
        <p:spPr>
          <a:xfrm rot="5400000">
            <a:off x="5339376" y="972925"/>
            <a:ext cx="81824" cy="92477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5B7794D7-BA15-45B1-9D5B-0A5AD3F775F8}"/>
                  </a:ext>
                </a:extLst>
              </p:cNvPr>
              <p:cNvSpPr txBox="1"/>
              <p:nvPr/>
            </p:nvSpPr>
            <p:spPr>
              <a:xfrm>
                <a:off x="6351467" y="1200226"/>
                <a:ext cx="506782" cy="1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5B7794D7-BA15-45B1-9D5B-0A5AD3F77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467" y="1200226"/>
                <a:ext cx="506782" cy="176330"/>
              </a:xfrm>
              <a:prstGeom prst="rect">
                <a:avLst/>
              </a:prstGeom>
              <a:blipFill>
                <a:blip r:embed="rId6"/>
                <a:stretch>
                  <a:fillRect l="-7229" t="-6897" r="-15663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Eckige Klammer links 163">
            <a:extLst>
              <a:ext uri="{FF2B5EF4-FFF2-40B4-BE49-F238E27FC236}">
                <a16:creationId xmlns:a16="http://schemas.microsoft.com/office/drawing/2014/main" id="{80B429B5-179D-4AD9-B94D-D4606FD1D002}"/>
              </a:ext>
            </a:extLst>
          </p:cNvPr>
          <p:cNvSpPr/>
          <p:nvPr/>
        </p:nvSpPr>
        <p:spPr>
          <a:xfrm rot="5400000">
            <a:off x="6558578" y="1132202"/>
            <a:ext cx="80280" cy="60776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8" name="Textfeld 1057">
            <a:extLst>
              <a:ext uri="{FF2B5EF4-FFF2-40B4-BE49-F238E27FC236}">
                <a16:creationId xmlns:a16="http://schemas.microsoft.com/office/drawing/2014/main" id="{DD3DD39C-832A-4276-9378-E4CC86BA46D7}"/>
              </a:ext>
            </a:extLst>
          </p:cNvPr>
          <p:cNvSpPr txBox="1"/>
          <p:nvPr/>
        </p:nvSpPr>
        <p:spPr>
          <a:xfrm>
            <a:off x="2967919" y="4482913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H1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C4EBC6B5-4D12-4126-B5E4-74460CE92371}"/>
              </a:ext>
            </a:extLst>
          </p:cNvPr>
          <p:cNvSpPr txBox="1"/>
          <p:nvPr/>
        </p:nvSpPr>
        <p:spPr>
          <a:xfrm>
            <a:off x="4545355" y="4485458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H2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FD39CAE4-8C35-4261-985E-2FE60B281C46}"/>
              </a:ext>
            </a:extLst>
          </p:cNvPr>
          <p:cNvSpPr txBox="1"/>
          <p:nvPr/>
        </p:nvSpPr>
        <p:spPr>
          <a:xfrm>
            <a:off x="5928414" y="4482913"/>
            <a:ext cx="306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/>
              <a:t>H3</a:t>
            </a:r>
          </a:p>
        </p:txBody>
      </p:sp>
      <p:cxnSp>
        <p:nvCxnSpPr>
          <p:cNvPr id="1060" name="Gerade Verbindung mit Pfeil 1059">
            <a:extLst>
              <a:ext uri="{FF2B5EF4-FFF2-40B4-BE49-F238E27FC236}">
                <a16:creationId xmlns:a16="http://schemas.microsoft.com/office/drawing/2014/main" id="{53E802CB-D5C2-441C-8CAA-45490FDEB0F7}"/>
              </a:ext>
            </a:extLst>
          </p:cNvPr>
          <p:cNvCxnSpPr>
            <a:stCxn id="1058" idx="3"/>
            <a:endCxn id="170" idx="1"/>
          </p:cNvCxnSpPr>
          <p:nvPr/>
        </p:nvCxnSpPr>
        <p:spPr>
          <a:xfrm>
            <a:off x="3274839" y="4590635"/>
            <a:ext cx="1270516" cy="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Gerade Verbindung mit Pfeil 1061">
            <a:extLst>
              <a:ext uri="{FF2B5EF4-FFF2-40B4-BE49-F238E27FC236}">
                <a16:creationId xmlns:a16="http://schemas.microsoft.com/office/drawing/2014/main" id="{A0995741-1FB7-4ECD-8C6C-3EE1DF46764E}"/>
              </a:ext>
            </a:extLst>
          </p:cNvPr>
          <p:cNvCxnSpPr>
            <a:stCxn id="170" idx="3"/>
            <a:endCxn id="171" idx="1"/>
          </p:cNvCxnSpPr>
          <p:nvPr/>
        </p:nvCxnSpPr>
        <p:spPr>
          <a:xfrm flipV="1">
            <a:off x="4852275" y="4590635"/>
            <a:ext cx="1076139" cy="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444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Optimizer</a:t>
            </a:r>
          </a:p>
        </p:txBody>
      </p:sp>
      <p:sp>
        <p:nvSpPr>
          <p:cNvPr id="71" name="Titel 1">
            <a:extLst>
              <a:ext uri="{FF2B5EF4-FFF2-40B4-BE49-F238E27FC236}">
                <a16:creationId xmlns:a16="http://schemas.microsoft.com/office/drawing/2014/main" id="{AB571A87-0C5A-4AB0-91FD-5AE224B7B995}"/>
              </a:ext>
            </a:extLst>
          </p:cNvPr>
          <p:cNvSpPr txBox="1">
            <a:spLocks/>
          </p:cNvSpPr>
          <p:nvPr/>
        </p:nvSpPr>
        <p:spPr>
          <a:xfrm>
            <a:off x="1578768" y="1685925"/>
            <a:ext cx="6215062" cy="8763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algn="ctr"/>
            <a:r>
              <a:rPr lang="en-US" dirty="0">
                <a:solidFill>
                  <a:srgbClr val="00B0F0"/>
                </a:solidFill>
              </a:rPr>
              <a:t>Das </a:t>
            </a:r>
            <a:r>
              <a:rPr lang="en-US" dirty="0" err="1">
                <a:solidFill>
                  <a:srgbClr val="00B0F0"/>
                </a:solidFill>
              </a:rPr>
              <a:t>Ziel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eines</a:t>
            </a:r>
            <a:r>
              <a:rPr lang="en-US" dirty="0">
                <a:solidFill>
                  <a:srgbClr val="00B0F0"/>
                </a:solidFill>
              </a:rPr>
              <a:t> Machine Learning </a:t>
            </a:r>
            <a:r>
              <a:rPr lang="en-US" dirty="0" err="1">
                <a:solidFill>
                  <a:srgbClr val="00B0F0"/>
                </a:solidFill>
              </a:rPr>
              <a:t>Algorithmus</a:t>
            </a:r>
            <a:endParaRPr lang="de-DE" sz="2000" dirty="0">
              <a:solidFill>
                <a:srgbClr val="00B0F0"/>
              </a:solidFill>
            </a:endParaRPr>
          </a:p>
        </p:txBody>
      </p:sp>
      <p:sp>
        <p:nvSpPr>
          <p:cNvPr id="73" name="Textplatzhalter 3">
            <a:extLst>
              <a:ext uri="{FF2B5EF4-FFF2-40B4-BE49-F238E27FC236}">
                <a16:creationId xmlns:a16="http://schemas.microsoft.com/office/drawing/2014/main" id="{C26622D3-EDCE-4D34-926E-FECCCC49748F}"/>
              </a:ext>
            </a:extLst>
          </p:cNvPr>
          <p:cNvSpPr txBox="1">
            <a:spLocks/>
          </p:cNvSpPr>
          <p:nvPr/>
        </p:nvSpPr>
        <p:spPr>
          <a:xfrm>
            <a:off x="769996" y="2860820"/>
            <a:ext cx="7604008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dirty="0"/>
              <a:t>Das Ziel von </a:t>
            </a:r>
            <a:r>
              <a:rPr lang="de-DE" sz="1800" dirty="0" err="1"/>
              <a:t>Machine</a:t>
            </a:r>
            <a:r>
              <a:rPr lang="de-DE" sz="1800" dirty="0"/>
              <a:t> Learning und Deep Learning ist es, die Differenz zwischen der vorhergesagten und der tatsächlichen Ausgabe zu verringern. Dies wird auch Loss </a:t>
            </a:r>
            <a:r>
              <a:rPr lang="de-DE" sz="1800" dirty="0" err="1"/>
              <a:t>function</a:t>
            </a:r>
            <a:r>
              <a:rPr lang="de-DE" sz="1800" dirty="0"/>
              <a:t> bezeichnet.</a:t>
            </a:r>
          </a:p>
        </p:txBody>
      </p:sp>
    </p:spTree>
    <p:extLst>
      <p:ext uri="{BB962C8B-B14F-4D97-AF65-F5344CB8AC3E}">
        <p14:creationId xmlns:p14="http://schemas.microsoft.com/office/powerpoint/2010/main" val="14194030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Optimizer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16667C-88E8-4513-86DC-A5A1F612A384}"/>
              </a:ext>
            </a:extLst>
          </p:cNvPr>
          <p:cNvSpPr/>
          <p:nvPr/>
        </p:nvSpPr>
        <p:spPr>
          <a:xfrm>
            <a:off x="1809750" y="2466975"/>
            <a:ext cx="219075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F37C965-4B9C-49A5-959A-CD582E3F3D05}"/>
              </a:ext>
            </a:extLst>
          </p:cNvPr>
          <p:cNvCxnSpPr>
            <a:cxnSpLocks/>
            <a:stCxn id="9" idx="6"/>
            <a:endCxn id="2" idx="1"/>
          </p:cNvCxnSpPr>
          <p:nvPr/>
        </p:nvCxnSpPr>
        <p:spPr>
          <a:xfrm>
            <a:off x="857250" y="2828925"/>
            <a:ext cx="9525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F6FFD549-0992-42D8-9E4C-6A94484C7EFF}"/>
              </a:ext>
            </a:extLst>
          </p:cNvPr>
          <p:cNvSpPr/>
          <p:nvPr/>
        </p:nvSpPr>
        <p:spPr>
          <a:xfrm>
            <a:off x="417238" y="2608919"/>
            <a:ext cx="440012" cy="440012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37F837C-8667-499F-95FD-0EC2B5CF4FA2}"/>
              </a:ext>
            </a:extLst>
          </p:cNvPr>
          <p:cNvSpPr/>
          <p:nvPr/>
        </p:nvSpPr>
        <p:spPr>
          <a:xfrm>
            <a:off x="2685119" y="1323272"/>
            <a:ext cx="440012" cy="44001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6FC69B4-E033-4033-BFE9-DFC18267EF42}"/>
              </a:ext>
            </a:extLst>
          </p:cNvPr>
          <p:cNvCxnSpPr>
            <a:cxnSpLocks/>
            <a:stCxn id="11" idx="4"/>
            <a:endCxn id="2" idx="0"/>
          </p:cNvCxnSpPr>
          <p:nvPr/>
        </p:nvCxnSpPr>
        <p:spPr>
          <a:xfrm>
            <a:off x="2905125" y="1763284"/>
            <a:ext cx="0" cy="7036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CC517F5-CC74-4BA9-9728-8E4BAD4F77BD}"/>
              </a:ext>
            </a:extLst>
          </p:cNvPr>
          <p:cNvSpPr/>
          <p:nvPr/>
        </p:nvSpPr>
        <p:spPr>
          <a:xfrm>
            <a:off x="5372100" y="2533209"/>
            <a:ext cx="1915458" cy="6063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Loss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335FD1D5-BFB3-4F3B-BC53-0DAC9C1B846A}"/>
                  </a:ext>
                </a:extLst>
              </p:cNvPr>
              <p:cNvSpPr/>
              <p:nvPr/>
            </p:nvSpPr>
            <p:spPr>
              <a:xfrm>
                <a:off x="4428194" y="2610781"/>
                <a:ext cx="440012" cy="440012"/>
              </a:xfrm>
              <a:prstGeom prst="ellips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335FD1D5-BFB3-4F3B-BC53-0DAC9C1B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194" y="2610781"/>
                <a:ext cx="440012" cy="44001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09B419B-E090-4734-B115-3DF1590449B1}"/>
              </a:ext>
            </a:extLst>
          </p:cNvPr>
          <p:cNvCxnSpPr>
            <a:stCxn id="2" idx="3"/>
            <a:endCxn id="18" idx="2"/>
          </p:cNvCxnSpPr>
          <p:nvPr/>
        </p:nvCxnSpPr>
        <p:spPr>
          <a:xfrm>
            <a:off x="4000500" y="2828925"/>
            <a:ext cx="427694" cy="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C9AE3C6-BA98-4AC5-9DC4-533F6F3B7DA0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>
            <a:off x="4868206" y="2830787"/>
            <a:ext cx="503894" cy="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7F884DDE-AFF6-429E-93C8-A5ACBF004166}"/>
                  </a:ext>
                </a:extLst>
              </p:cNvPr>
              <p:cNvSpPr/>
              <p:nvPr/>
            </p:nvSpPr>
            <p:spPr>
              <a:xfrm>
                <a:off x="6109823" y="1323272"/>
                <a:ext cx="440012" cy="440012"/>
              </a:xfrm>
              <a:prstGeom prst="ellips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7F884DDE-AFF6-429E-93C8-A5ACBF004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23" y="1323272"/>
                <a:ext cx="440012" cy="44001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0B3DDDD-1EA5-4ECF-A927-AE4EB1993E20}"/>
              </a:ext>
            </a:extLst>
          </p:cNvPr>
          <p:cNvCxnSpPr>
            <a:stCxn id="31" idx="4"/>
            <a:endCxn id="15" idx="0"/>
          </p:cNvCxnSpPr>
          <p:nvPr/>
        </p:nvCxnSpPr>
        <p:spPr>
          <a:xfrm>
            <a:off x="6329829" y="1763284"/>
            <a:ext cx="0" cy="76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EAFB5DB-DD51-4F3D-AD34-E54EA36E6A42}"/>
              </a:ext>
            </a:extLst>
          </p:cNvPr>
          <p:cNvSpPr/>
          <p:nvPr/>
        </p:nvSpPr>
        <p:spPr>
          <a:xfrm>
            <a:off x="7905748" y="2533209"/>
            <a:ext cx="821014" cy="6063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Error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61FC3B9-50D7-4486-8429-530F6F9AFB90}"/>
              </a:ext>
            </a:extLst>
          </p:cNvPr>
          <p:cNvCxnSpPr>
            <a:stCxn id="15" idx="3"/>
            <a:endCxn id="34" idx="1"/>
          </p:cNvCxnSpPr>
          <p:nvPr/>
        </p:nvCxnSpPr>
        <p:spPr>
          <a:xfrm>
            <a:off x="7287558" y="2836359"/>
            <a:ext cx="618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0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8" grpId="0" animBg="1"/>
      <p:bldP spid="31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Gradient </a:t>
            </a:r>
            <a:r>
              <a:rPr lang="de-DE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Descent</a:t>
            </a:r>
            <a:endParaRPr lang="de-DE" sz="2400" b="1" kern="0" dirty="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Picture 2" descr="https://cdn-images-1.medium.com/max/1600/1*t6OiVIMKw3SBjNzj-lp_Fw.png">
            <a:extLst>
              <a:ext uri="{FF2B5EF4-FFF2-40B4-BE49-F238E27FC236}">
                <a16:creationId xmlns:a16="http://schemas.microsoft.com/office/drawing/2014/main" id="{5375CCAA-653B-46DD-8766-529DF99C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78823"/>
            <a:ext cx="5513848" cy="298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67A5B13-68C9-4015-B86A-3CFA08ED80D3}"/>
                  </a:ext>
                </a:extLst>
              </p:cNvPr>
              <p:cNvSpPr txBox="1"/>
              <p:nvPr/>
            </p:nvSpPr>
            <p:spPr>
              <a:xfrm>
                <a:off x="282863" y="2253971"/>
                <a:ext cx="26346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67A5B13-68C9-4015-B86A-3CFA08ED8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3" y="2253971"/>
                <a:ext cx="2634632" cy="307777"/>
              </a:xfrm>
              <a:prstGeom prst="rect">
                <a:avLst/>
              </a:prstGeom>
              <a:blipFill>
                <a:blip r:embed="rId4"/>
                <a:stretch>
                  <a:fillRect l="-1617" t="-4000" r="-2771" b="-3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/>
              <p:nvPr/>
            </p:nvSpPr>
            <p:spPr>
              <a:xfrm>
                <a:off x="368588" y="2844521"/>
                <a:ext cx="2069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Lernrate</a:t>
                </a:r>
                <a:r>
                  <a:rPr lang="de-DE" sz="2000" dirty="0"/>
                  <a:t> (</a:t>
                </a:r>
                <a:r>
                  <a:rPr lang="de-DE" sz="2000" dirty="0" err="1"/>
                  <a:t>Step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88" y="2844521"/>
                <a:ext cx="2069349" cy="307777"/>
              </a:xfrm>
              <a:prstGeom prst="rect">
                <a:avLst/>
              </a:prstGeom>
              <a:blipFill>
                <a:blip r:embed="rId5"/>
                <a:stretch>
                  <a:fillRect l="-4412" t="-26000" r="-6765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564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en-US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Adaptive Moment Estimation (Adam) </a:t>
            </a:r>
            <a:endParaRPr lang="de-DE" sz="2400" b="1" kern="0" dirty="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F5D5A9D-D025-4931-B726-58E540A76F18}"/>
              </a:ext>
            </a:extLst>
          </p:cNvPr>
          <p:cNvSpPr/>
          <p:nvPr/>
        </p:nvSpPr>
        <p:spPr>
          <a:xfrm>
            <a:off x="276228" y="1059940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0CACB3-8F96-4668-8EBB-A63D990279DA}"/>
                  </a:ext>
                </a:extLst>
              </p:cNvPr>
              <p:cNvSpPr txBox="1"/>
              <p:nvPr/>
            </p:nvSpPr>
            <p:spPr>
              <a:xfrm>
                <a:off x="1018207" y="1023570"/>
                <a:ext cx="4869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Zuerst wird das exponentiell gewichtete Mittel der vergangenen Gradienten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de-DE" sz="1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600" dirty="0"/>
                  <a:t>berechnet.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10CACB3-8F96-4668-8EBB-A63D99027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07" y="1023570"/>
                <a:ext cx="4869625" cy="584775"/>
              </a:xfrm>
              <a:prstGeom prst="rect">
                <a:avLst/>
              </a:prstGeom>
              <a:blipFill>
                <a:blip r:embed="rId15"/>
                <a:stretch>
                  <a:fillRect l="-626" t="-312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llipse 28">
            <a:extLst>
              <a:ext uri="{FF2B5EF4-FFF2-40B4-BE49-F238E27FC236}">
                <a16:creationId xmlns:a16="http://schemas.microsoft.com/office/drawing/2014/main" id="{27B871F4-36BC-4576-A899-19761E82F0DB}"/>
              </a:ext>
            </a:extLst>
          </p:cNvPr>
          <p:cNvSpPr/>
          <p:nvPr/>
        </p:nvSpPr>
        <p:spPr>
          <a:xfrm>
            <a:off x="271676" y="1956144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379DB0-928B-4AC4-9922-B79C262399EA}"/>
                  </a:ext>
                </a:extLst>
              </p:cNvPr>
              <p:cNvSpPr txBox="1"/>
              <p:nvPr/>
            </p:nvSpPr>
            <p:spPr>
              <a:xfrm>
                <a:off x="1013655" y="1919774"/>
                <a:ext cx="54485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Berechne den exponentiell gewichteten Durchschnitt der Quadrate vergangener Gradienten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</m:oMath>
                </a14:m>
                <a:r>
                  <a:rPr lang="de-DE" sz="1600" dirty="0"/>
                  <a:t>).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379DB0-928B-4AC4-9922-B79C2623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55" y="1919774"/>
                <a:ext cx="5448560" cy="584775"/>
              </a:xfrm>
              <a:prstGeom prst="rect">
                <a:avLst/>
              </a:prstGeom>
              <a:blipFill>
                <a:blip r:embed="rId20"/>
                <a:stretch>
                  <a:fillRect l="-559" t="-3125" b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lipse 30">
            <a:extLst>
              <a:ext uri="{FF2B5EF4-FFF2-40B4-BE49-F238E27FC236}">
                <a16:creationId xmlns:a16="http://schemas.microsoft.com/office/drawing/2014/main" id="{7667239C-DD3C-4493-B7E2-DFE1284D7885}"/>
              </a:ext>
            </a:extLst>
          </p:cNvPr>
          <p:cNvSpPr/>
          <p:nvPr/>
        </p:nvSpPr>
        <p:spPr>
          <a:xfrm>
            <a:off x="271676" y="2867393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5CE308D2-3CD2-4E95-8A2A-66883914B82B}"/>
                  </a:ext>
                </a:extLst>
              </p:cNvPr>
              <p:cNvSpPr txBox="1"/>
              <p:nvPr/>
            </p:nvSpPr>
            <p:spPr>
              <a:xfrm>
                <a:off x="1013654" y="2831023"/>
                <a:ext cx="684745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Diese Mittelwerte haben eine Neigung gegen Null zu gehen und um dem entgegenzuwirken, wird eine Korrektur vorgenommen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𝑑𝑊</m:t>
                        </m:r>
                      </m:sub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𝑐𝑜𝑟𝑟𝑒𝑐𝑡𝑒𝑑</m:t>
                        </m:r>
                      </m:sup>
                    </m:sSubSup>
                  </m:oMath>
                </a14:m>
                <a:r>
                  <a:rPr lang="de-DE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𝑑𝑊</m:t>
                        </m:r>
                      </m:sub>
                      <m:sup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𝑐𝑜𝑟𝑟𝑒𝑐𝑡𝑒𝑑</m:t>
                        </m:r>
                      </m:sup>
                    </m:sSubSup>
                  </m:oMath>
                </a14:m>
                <a:r>
                  <a:rPr lang="de-DE" sz="1600" dirty="0"/>
                  <a:t>).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5CE308D2-3CD2-4E95-8A2A-66883914B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54" y="2831023"/>
                <a:ext cx="6847456" cy="600998"/>
              </a:xfrm>
              <a:prstGeom prst="rect">
                <a:avLst/>
              </a:prstGeom>
              <a:blipFill>
                <a:blip r:embed="rId21"/>
                <a:stretch>
                  <a:fillRect l="-445" t="-3030" b="-1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2F159180-D962-45E0-98CC-DEBE6655F177}"/>
              </a:ext>
            </a:extLst>
          </p:cNvPr>
          <p:cNvSpPr/>
          <p:nvPr/>
        </p:nvSpPr>
        <p:spPr>
          <a:xfrm>
            <a:off x="271676" y="3786293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4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FA73DEE-7161-4FE1-A87D-FBFD684B75C4}"/>
              </a:ext>
            </a:extLst>
          </p:cNvPr>
          <p:cNvSpPr txBox="1"/>
          <p:nvPr/>
        </p:nvSpPr>
        <p:spPr>
          <a:xfrm>
            <a:off x="1013654" y="3749923"/>
            <a:ext cx="6847456" cy="60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Die Parameter werden anhand der Informationen aus den berechneten Mittelwerten aktualisiert.</a:t>
            </a:r>
          </a:p>
        </p:txBody>
      </p:sp>
    </p:spTree>
    <p:extLst>
      <p:ext uri="{BB962C8B-B14F-4D97-AF65-F5344CB8AC3E}">
        <p14:creationId xmlns:p14="http://schemas.microsoft.com/office/powerpoint/2010/main" val="141209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en-US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Adaptive Moment Estimation (Adam) </a:t>
            </a:r>
            <a:endParaRPr lang="de-DE" sz="2400" b="1" kern="0" dirty="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/>
              <p:nvPr/>
            </p:nvSpPr>
            <p:spPr>
              <a:xfrm>
                <a:off x="1044863" y="1105508"/>
                <a:ext cx="2069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Lernrate</a:t>
                </a:r>
                <a:r>
                  <a:rPr lang="de-DE" sz="2000" dirty="0"/>
                  <a:t> (</a:t>
                </a:r>
                <a:r>
                  <a:rPr lang="de-DE" sz="2000" dirty="0" err="1"/>
                  <a:t>Step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3" y="1105508"/>
                <a:ext cx="2069349" cy="307777"/>
              </a:xfrm>
              <a:prstGeom prst="rect">
                <a:avLst/>
              </a:prstGeom>
              <a:blipFill>
                <a:blip r:embed="rId3"/>
                <a:stretch>
                  <a:fillRect l="-4412" t="-25490" r="-6765" b="-49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B89D1F2-2E5A-42AB-9E00-6C8B4609FB9D}"/>
              </a:ext>
            </a:extLst>
          </p:cNvPr>
          <p:cNvSpPr/>
          <p:nvPr/>
        </p:nvSpPr>
        <p:spPr>
          <a:xfrm>
            <a:off x="407360" y="1149158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18ACC8-9314-4376-9074-F892A2938E16}"/>
              </a:ext>
            </a:extLst>
          </p:cNvPr>
          <p:cNvSpPr txBox="1"/>
          <p:nvPr/>
        </p:nvSpPr>
        <p:spPr>
          <a:xfrm>
            <a:off x="3114212" y="1074730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Jetzt Adaptive!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BED65AD-8507-456C-84DC-1CD69DB050D6}"/>
                  </a:ext>
                </a:extLst>
              </p:cNvPr>
              <p:cNvSpPr txBox="1"/>
              <p:nvPr/>
            </p:nvSpPr>
            <p:spPr>
              <a:xfrm>
                <a:off x="1044862" y="1478031"/>
                <a:ext cx="2565113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de-DE" sz="2000" dirty="0"/>
                  <a:t> Hyperparameter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BED65AD-8507-456C-84DC-1CD69DB0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2" y="1478031"/>
                <a:ext cx="2565113" cy="321178"/>
              </a:xfrm>
              <a:prstGeom prst="rect">
                <a:avLst/>
              </a:prstGeom>
              <a:blipFill>
                <a:blip r:embed="rId8"/>
                <a:stretch>
                  <a:fillRect l="-4513" t="-22642" r="-3325" b="-45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7648585-5CB0-4F98-933D-3EDD9FAE2BE1}"/>
              </a:ext>
            </a:extLst>
          </p:cNvPr>
          <p:cNvSpPr/>
          <p:nvPr/>
        </p:nvSpPr>
        <p:spPr>
          <a:xfrm>
            <a:off x="407359" y="1521681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A3EE60B-7DC4-45C1-A3F0-926190E986BD}"/>
                  </a:ext>
                </a:extLst>
              </p:cNvPr>
              <p:cNvSpPr/>
              <p:nvPr/>
            </p:nvSpPr>
            <p:spPr>
              <a:xfrm>
                <a:off x="978955" y="2138230"/>
                <a:ext cx="3748391" cy="129606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1 − 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 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 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 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 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A3EE60B-7DC4-45C1-A3F0-926190E98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55" y="2138230"/>
                <a:ext cx="3748391" cy="1296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F263F8B3-2971-4ED9-A70E-811F137B2209}"/>
                  </a:ext>
                </a:extLst>
              </p:cNvPr>
              <p:cNvSpPr/>
              <p:nvPr/>
            </p:nvSpPr>
            <p:spPr>
              <a:xfrm>
                <a:off x="5558162" y="2209494"/>
                <a:ext cx="3129064" cy="11347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𝑑𝑊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F263F8B3-2971-4ED9-A70E-811F137B2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162" y="2209494"/>
                <a:ext cx="3129064" cy="11347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D022A07-0CD6-4878-BFF1-D3221943D447}"/>
                  </a:ext>
                </a:extLst>
              </p:cNvPr>
              <p:cNvSpPr/>
              <p:nvPr/>
            </p:nvSpPr>
            <p:spPr>
              <a:xfrm>
                <a:off x="3165890" y="3825721"/>
                <a:ext cx="2967864" cy="100642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𝑐𝑜𝑟𝑟𝑒𝑐𝑡𝑒𝑑</m:t>
                              </m:r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𝑑𝑊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𝑐𝑜𝑟𝑟𝑒𝑐𝑡𝑒𝑑</m:t>
                                  </m:r>
                                </m:sup>
                              </m:sSubSup>
                            </m:e>
                          </m:ra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de-DE" i="1" dirty="0"/>
              </a:p>
            </p:txBody>
          </p:sp>
        </mc:Choice>
        <mc:Fallback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D022A07-0CD6-4878-BFF1-D3221943D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890" y="3825721"/>
                <a:ext cx="2967864" cy="1006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Ellipse 20">
            <a:extLst>
              <a:ext uri="{FF2B5EF4-FFF2-40B4-BE49-F238E27FC236}">
                <a16:creationId xmlns:a16="http://schemas.microsoft.com/office/drawing/2014/main" id="{938265B8-86F4-4CF4-809B-44F7603D0951}"/>
              </a:ext>
            </a:extLst>
          </p:cNvPr>
          <p:cNvSpPr/>
          <p:nvPr/>
        </p:nvSpPr>
        <p:spPr>
          <a:xfrm>
            <a:off x="268649" y="2500709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65A7A6E-E175-4D03-A0FF-1DA1A53359DD}"/>
              </a:ext>
            </a:extLst>
          </p:cNvPr>
          <p:cNvSpPr/>
          <p:nvPr/>
        </p:nvSpPr>
        <p:spPr>
          <a:xfrm>
            <a:off x="5272611" y="2491342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A1BB925-49AE-4FB0-A667-98803AF73076}"/>
              </a:ext>
            </a:extLst>
          </p:cNvPr>
          <p:cNvSpPr/>
          <p:nvPr/>
        </p:nvSpPr>
        <p:spPr>
          <a:xfrm>
            <a:off x="2544266" y="3922454"/>
            <a:ext cx="571101" cy="5711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861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" grpId="0"/>
      <p:bldP spid="5" grpId="0"/>
      <p:bldP spid="7" grpId="0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6996591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en-US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Root Mean Square Prop (</a:t>
            </a:r>
            <a:r>
              <a:rPr lang="en-US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RMSProp</a:t>
            </a:r>
            <a:r>
              <a:rPr lang="en-US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de-DE" sz="2400" b="1" kern="0" dirty="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/>
              <p:nvPr/>
            </p:nvSpPr>
            <p:spPr>
              <a:xfrm>
                <a:off x="1044863" y="1105508"/>
                <a:ext cx="2069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Lernrate</a:t>
                </a:r>
                <a:r>
                  <a:rPr lang="de-DE" sz="2000" dirty="0"/>
                  <a:t> (</a:t>
                </a:r>
                <a:r>
                  <a:rPr lang="de-DE" sz="2000" dirty="0" err="1"/>
                  <a:t>Step</a:t>
                </a:r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9EFCB2E6-8AF3-4767-8803-DB45032B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3" y="1105508"/>
                <a:ext cx="2069349" cy="307777"/>
              </a:xfrm>
              <a:prstGeom prst="rect">
                <a:avLst/>
              </a:prstGeom>
              <a:blipFill>
                <a:blip r:embed="rId3"/>
                <a:stretch>
                  <a:fillRect l="-4412" t="-25490" r="-6765" b="-49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B89D1F2-2E5A-42AB-9E00-6C8B4609FB9D}"/>
              </a:ext>
            </a:extLst>
          </p:cNvPr>
          <p:cNvSpPr/>
          <p:nvPr/>
        </p:nvSpPr>
        <p:spPr>
          <a:xfrm>
            <a:off x="407360" y="1149158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18ACC8-9314-4376-9074-F892A2938E16}"/>
              </a:ext>
            </a:extLst>
          </p:cNvPr>
          <p:cNvSpPr txBox="1"/>
          <p:nvPr/>
        </p:nvSpPr>
        <p:spPr>
          <a:xfrm>
            <a:off x="3114212" y="1074730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Jetzt Adaptive!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BED65AD-8507-456C-84DC-1CD69DB050D6}"/>
                  </a:ext>
                </a:extLst>
              </p:cNvPr>
              <p:cNvSpPr txBox="1"/>
              <p:nvPr/>
            </p:nvSpPr>
            <p:spPr>
              <a:xfrm>
                <a:off x="1044862" y="1478031"/>
                <a:ext cx="25651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box>
                      <m:box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de-DE" sz="2000" dirty="0"/>
                  <a:t> Hyperparameter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BED65AD-8507-456C-84DC-1CD69DB0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62" y="1478031"/>
                <a:ext cx="2565113" cy="307777"/>
              </a:xfrm>
              <a:prstGeom prst="rect">
                <a:avLst/>
              </a:prstGeom>
              <a:blipFill>
                <a:blip r:embed="rId4"/>
                <a:stretch>
                  <a:fillRect l="-4513" t="-25490" b="-49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7648585-5CB0-4F98-933D-3EDD9FAE2BE1}"/>
              </a:ext>
            </a:extLst>
          </p:cNvPr>
          <p:cNvSpPr/>
          <p:nvPr/>
        </p:nvSpPr>
        <p:spPr>
          <a:xfrm>
            <a:off x="407359" y="1521681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D7A2AF9-5C89-4E8A-AA2D-E6D94952323F}"/>
                  </a:ext>
                </a:extLst>
              </p:cNvPr>
              <p:cNvSpPr txBox="1"/>
              <p:nvPr/>
            </p:nvSpPr>
            <p:spPr>
              <a:xfrm>
                <a:off x="445002" y="3161371"/>
                <a:ext cx="2628476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D7A2AF9-5C89-4E8A-AA2D-E6D949523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2" y="3161371"/>
                <a:ext cx="2628476" cy="468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5903F40-56A0-4D31-8A22-4006360E9E69}"/>
                  </a:ext>
                </a:extLst>
              </p:cNvPr>
              <p:cNvSpPr txBox="1"/>
              <p:nvPr/>
            </p:nvSpPr>
            <p:spPr>
              <a:xfrm>
                <a:off x="6301550" y="2926658"/>
                <a:ext cx="2517484" cy="93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𝑑𝑊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𝑐𝑜𝑟𝑟𝑒𝑐𝑡𝑒𝑑</m:t>
                                  </m:r>
                                </m:sup>
                              </m:sSub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5903F40-56A0-4D31-8A22-4006360E9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50" y="2926658"/>
                <a:ext cx="2517484" cy="937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lipse 11">
            <a:extLst>
              <a:ext uri="{FF2B5EF4-FFF2-40B4-BE49-F238E27FC236}">
                <a16:creationId xmlns:a16="http://schemas.microsoft.com/office/drawing/2014/main" id="{AEEFF3F5-9D81-40F8-B473-53F9D7DB9836}"/>
              </a:ext>
            </a:extLst>
          </p:cNvPr>
          <p:cNvSpPr/>
          <p:nvPr/>
        </p:nvSpPr>
        <p:spPr>
          <a:xfrm>
            <a:off x="126103" y="2574842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C7C0CA-AF87-49E9-A151-E6FFC4568CB3}"/>
              </a:ext>
            </a:extLst>
          </p:cNvPr>
          <p:cNvSpPr txBox="1"/>
          <p:nvPr/>
        </p:nvSpPr>
        <p:spPr>
          <a:xfrm>
            <a:off x="445002" y="2550934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Gewichteter Mittelwert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C03514-D634-4215-97EF-AA77C77C0055}"/>
              </a:ext>
            </a:extLst>
          </p:cNvPr>
          <p:cNvSpPr/>
          <p:nvPr/>
        </p:nvSpPr>
        <p:spPr>
          <a:xfrm>
            <a:off x="5982651" y="2574842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FFF0A7-01E2-4D6B-8136-A38FF856DAA6}"/>
              </a:ext>
            </a:extLst>
          </p:cNvPr>
          <p:cNvSpPr txBox="1"/>
          <p:nvPr/>
        </p:nvSpPr>
        <p:spPr>
          <a:xfrm>
            <a:off x="6301550" y="2550934"/>
            <a:ext cx="271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Aktualisierung der Gewichte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91E4686-B279-4A82-94A7-D2A41464A9FB}"/>
                  </a:ext>
                </a:extLst>
              </p:cNvPr>
              <p:cNvSpPr txBox="1"/>
              <p:nvPr/>
            </p:nvSpPr>
            <p:spPr>
              <a:xfrm>
                <a:off x="3609975" y="3148867"/>
                <a:ext cx="1727011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𝑐𝑜𝑟𝑟𝑒𝑐𝑡𝑒𝑑</m:t>
                          </m:r>
                        </m:sup>
                      </m:sSubSup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𝑑𝑊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91E4686-B279-4A82-94A7-D2A41464A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75" y="3148867"/>
                <a:ext cx="1727011" cy="480709"/>
              </a:xfrm>
              <a:prstGeom prst="rect">
                <a:avLst/>
              </a:prstGeom>
              <a:blipFill>
                <a:blip r:embed="rId7"/>
                <a:stretch>
                  <a:fillRect l="-707" t="-2564" r="-4240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Ellipse 24">
            <a:extLst>
              <a:ext uri="{FF2B5EF4-FFF2-40B4-BE49-F238E27FC236}">
                <a16:creationId xmlns:a16="http://schemas.microsoft.com/office/drawing/2014/main" id="{A0518952-1982-4E9B-87FF-A65DB72EC76E}"/>
              </a:ext>
            </a:extLst>
          </p:cNvPr>
          <p:cNvSpPr/>
          <p:nvPr/>
        </p:nvSpPr>
        <p:spPr>
          <a:xfrm>
            <a:off x="3161350" y="2574842"/>
            <a:ext cx="318899" cy="318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41D4A0-349C-48F3-812E-AD4165D9E86D}"/>
              </a:ext>
            </a:extLst>
          </p:cNvPr>
          <p:cNvSpPr txBox="1"/>
          <p:nvPr/>
        </p:nvSpPr>
        <p:spPr>
          <a:xfrm>
            <a:off x="3480250" y="2550934"/>
            <a:ext cx="2273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Korrektur Mittelwert</a:t>
            </a:r>
          </a:p>
        </p:txBody>
      </p:sp>
    </p:spTree>
    <p:extLst>
      <p:ext uri="{BB962C8B-B14F-4D97-AF65-F5344CB8AC3E}">
        <p14:creationId xmlns:p14="http://schemas.microsoft.com/office/powerpoint/2010/main" val="222713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1" grpId="0"/>
      <p:bldP spid="12" grpId="0" animBg="1"/>
      <p:bldP spid="13" grpId="0"/>
      <p:bldP spid="14" grpId="0" animBg="1"/>
      <p:bldP spid="15" grpId="0"/>
      <p:bldP spid="24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</Words>
  <Application>Microsoft Office PowerPoint</Application>
  <PresentationFormat>Bildschirmpräsentation (16:9)</PresentationFormat>
  <Paragraphs>67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Lato Heavy</vt:lpstr>
      <vt:lpstr>Lato Light</vt:lpstr>
      <vt:lpstr>Cambria Math</vt:lpstr>
      <vt:lpstr>Calibri</vt:lpstr>
      <vt:lpstr>Lato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173</cp:revision>
  <dcterms:modified xsi:type="dcterms:W3CDTF">2019-09-28T22:34:42Z</dcterms:modified>
</cp:coreProperties>
</file>